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435464"/>
            <a:ext cx="4040188" cy="7394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22" y="6404293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ubTitle" sz="quarter" idx="1"/>
          </p:nvPr>
        </p:nvSpPr>
        <p:spPr>
          <a:xfrm>
            <a:off x="1371600" y="3556000"/>
            <a:ext cx="64008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world’s most loved product management software</a:t>
            </a:r>
          </a:p>
        </p:txBody>
      </p:sp>
      <p:pic>
        <p:nvPicPr>
          <p:cNvPr id="110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5855" y="2492896"/>
            <a:ext cx="2857503" cy="695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title"/>
          </p:nvPr>
        </p:nvSpPr>
        <p:spPr>
          <a:xfrm>
            <a:off x="2027138" y="2857499"/>
            <a:ext cx="5089724" cy="1143003"/>
          </a:xfrm>
          <a:prstGeom prst="rect">
            <a:avLst/>
          </a:prstGeom>
        </p:spPr>
        <p:txBody>
          <a:bodyPr lIns="0" tIns="0" rIns="0" bIns="0"/>
          <a:lstStyle>
            <a:lvl1pPr algn="l" defTabSz="521208">
              <a:defRPr b="1" sz="25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Now everyone knows what we’re here to do. It’s there in writing.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ctrTitle"/>
          </p:nvPr>
        </p:nvSpPr>
        <p:spPr>
          <a:xfrm>
            <a:off x="600496" y="2447062"/>
            <a:ext cx="7697093" cy="1143003"/>
          </a:xfrm>
          <a:prstGeom prst="rect">
            <a:avLst/>
          </a:prstGeom>
        </p:spPr>
        <p:txBody>
          <a:bodyPr lIns="0" tIns="0" rIns="0" bIns="0"/>
          <a:lstStyle>
            <a:lvl1pPr defTabSz="713230">
              <a:defRPr b="1" sz="34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All your feature requests and ideas backlog?</a:t>
            </a:r>
          </a:p>
        </p:txBody>
      </p:sp>
      <p:sp>
        <p:nvSpPr>
          <p:cNvPr id="193" name="Shape 193"/>
          <p:cNvSpPr/>
          <p:nvPr/>
        </p:nvSpPr>
        <p:spPr>
          <a:xfrm>
            <a:off x="4287051" y="1497330"/>
            <a:ext cx="47845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400">
                <a:solidFill>
                  <a:srgbClr val="535353"/>
                </a:solidFill>
              </a:defRPr>
            </a:lvl1pPr>
          </a:lstStyle>
          <a:p>
            <a:pPr/>
            <a:r>
              <a:t>II.</a:t>
            </a:r>
          </a:p>
        </p:txBody>
      </p:sp>
      <p:sp>
        <p:nvSpPr>
          <p:cNvPr id="194" name="Shape 194"/>
          <p:cNvSpPr/>
          <p:nvPr/>
        </p:nvSpPr>
        <p:spPr>
          <a:xfrm>
            <a:off x="889122" y="3978456"/>
            <a:ext cx="736575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Draw up broad themes for your product and assign ideas to them. </a:t>
            </a:r>
          </a:p>
        </p:txBody>
      </p:sp>
      <p:sp>
        <p:nvSpPr>
          <p:cNvPr id="195" name="Shape 195"/>
          <p:cNvSpPr/>
          <p:nvPr/>
        </p:nvSpPr>
        <p:spPr>
          <a:xfrm>
            <a:off x="2527125" y="4959816"/>
            <a:ext cx="384383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(Next you’ll put the themes into: Current, Short-Term and Future.)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2480343" y="985100"/>
            <a:ext cx="4183313" cy="114300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Your Roadmap</a:t>
            </a:r>
          </a:p>
        </p:txBody>
      </p:sp>
      <p:pic>
        <p:nvPicPr>
          <p:cNvPr id="19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623" y="2021894"/>
            <a:ext cx="7412554" cy="444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>
            <p:ph type="title"/>
          </p:nvPr>
        </p:nvSpPr>
        <p:spPr>
          <a:xfrm>
            <a:off x="1414709" y="2663973"/>
            <a:ext cx="6530135" cy="1530055"/>
          </a:xfrm>
          <a:prstGeom prst="rect">
            <a:avLst/>
          </a:prstGeom>
        </p:spPr>
        <p:txBody>
          <a:bodyPr lIns="0" tIns="0" rIns="0" bIns="0"/>
          <a:lstStyle>
            <a:lvl1pPr algn="l" defTabSz="640079">
              <a:defRPr b="1" sz="3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Now everyone knows what our priorities are as a business, today, tomorrow and down the line.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ctrTitle"/>
          </p:nvPr>
        </p:nvSpPr>
        <p:spPr>
          <a:xfrm>
            <a:off x="600496" y="2447062"/>
            <a:ext cx="7697093" cy="1143003"/>
          </a:xfrm>
          <a:prstGeom prst="rect">
            <a:avLst/>
          </a:prstGeom>
        </p:spPr>
        <p:txBody>
          <a:bodyPr lIns="0" tIns="0" rIns="0" bIns="0"/>
          <a:lstStyle>
            <a:lvl1pPr defTabSz="804672">
              <a:defRPr b="1" sz="3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What about all those new ideas?</a:t>
            </a:r>
          </a:p>
        </p:txBody>
      </p:sp>
      <p:sp>
        <p:nvSpPr>
          <p:cNvPr id="206" name="Shape 206"/>
          <p:cNvSpPr/>
          <p:nvPr/>
        </p:nvSpPr>
        <p:spPr>
          <a:xfrm>
            <a:off x="4287051" y="1497330"/>
            <a:ext cx="63371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400">
                <a:solidFill>
                  <a:srgbClr val="535353"/>
                </a:solidFill>
              </a:defRPr>
            </a:lvl1pPr>
          </a:lstStyle>
          <a:p>
            <a:pPr/>
            <a:r>
              <a:t>III.</a:t>
            </a:r>
          </a:p>
        </p:txBody>
      </p:sp>
      <p:sp>
        <p:nvSpPr>
          <p:cNvPr id="207" name="Shape 207"/>
          <p:cNvSpPr/>
          <p:nvPr/>
        </p:nvSpPr>
        <p:spPr>
          <a:xfrm>
            <a:off x="889122" y="3978456"/>
            <a:ext cx="736575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Keep capturing them from your team and customers.</a:t>
            </a:r>
          </a:p>
        </p:txBody>
      </p:sp>
      <p:sp>
        <p:nvSpPr>
          <p:cNvPr id="208" name="Shape 208"/>
          <p:cNvSpPr/>
          <p:nvPr/>
        </p:nvSpPr>
        <p:spPr>
          <a:xfrm>
            <a:off x="2386533" y="4959816"/>
            <a:ext cx="437093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(Your team will be able to vote internally. So will your customers.)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1891332" y="1201736"/>
            <a:ext cx="5361336" cy="114300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Your ideas backlog</a:t>
            </a:r>
          </a:p>
        </p:txBody>
      </p:sp>
      <p:pic>
        <p:nvPicPr>
          <p:cNvPr id="211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45668"/>
            <a:ext cx="9144000" cy="3085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>
            <p:ph type="title"/>
          </p:nvPr>
        </p:nvSpPr>
        <p:spPr>
          <a:xfrm>
            <a:off x="1306934" y="2663973"/>
            <a:ext cx="6530131" cy="1530055"/>
          </a:xfrm>
          <a:prstGeom prst="rect">
            <a:avLst/>
          </a:prstGeom>
        </p:spPr>
        <p:txBody>
          <a:bodyPr lIns="0" tIns="0" rIns="0" bIns="0"/>
          <a:lstStyle>
            <a:lvl1pPr defTabSz="493776">
              <a:defRPr b="1" sz="23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Now everyone’s getting involved because they can see decisions as they’re being made. Plus they can influence the product’s future.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ctrTitle"/>
          </p:nvPr>
        </p:nvSpPr>
        <p:spPr>
          <a:xfrm>
            <a:off x="600496" y="2447062"/>
            <a:ext cx="7697093" cy="1143003"/>
          </a:xfrm>
          <a:prstGeom prst="rect">
            <a:avLst/>
          </a:prstGeom>
        </p:spPr>
        <p:txBody>
          <a:bodyPr lIns="0" tIns="0" rIns="0" bIns="0"/>
          <a:lstStyle>
            <a:lvl1pPr defTabSz="777240">
              <a:defRPr b="1" sz="3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And sending specs over to devs?</a:t>
            </a:r>
          </a:p>
        </p:txBody>
      </p:sp>
      <p:sp>
        <p:nvSpPr>
          <p:cNvPr id="219" name="Shape 219"/>
          <p:cNvSpPr/>
          <p:nvPr/>
        </p:nvSpPr>
        <p:spPr>
          <a:xfrm>
            <a:off x="4287051" y="1497330"/>
            <a:ext cx="6446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400">
                <a:solidFill>
                  <a:srgbClr val="535353"/>
                </a:solidFill>
              </a:defRPr>
            </a:lvl1pPr>
          </a:lstStyle>
          <a:p>
            <a:pPr/>
            <a:r>
              <a:t>IV.</a:t>
            </a:r>
          </a:p>
        </p:txBody>
      </p:sp>
      <p:sp>
        <p:nvSpPr>
          <p:cNvPr id="220" name="Shape 220"/>
          <p:cNvSpPr/>
          <p:nvPr/>
        </p:nvSpPr>
        <p:spPr>
          <a:xfrm>
            <a:off x="889122" y="3838756"/>
            <a:ext cx="736575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Send them what they’ve always wanted: clear requirements, use cases, business context and purpose</a:t>
            </a:r>
          </a:p>
        </p:txBody>
      </p:sp>
      <p:sp>
        <p:nvSpPr>
          <p:cNvPr id="221" name="Shape 221"/>
          <p:cNvSpPr/>
          <p:nvPr/>
        </p:nvSpPr>
        <p:spPr>
          <a:xfrm>
            <a:off x="3492375" y="4934416"/>
            <a:ext cx="215925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(Hey, they’re part of the team too.)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719" y="2059298"/>
            <a:ext cx="7322563" cy="439711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>
            <p:ph type="title"/>
          </p:nvPr>
        </p:nvSpPr>
        <p:spPr>
          <a:xfrm>
            <a:off x="773732" y="973136"/>
            <a:ext cx="5361336" cy="114300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Your spec template</a:t>
            </a:r>
          </a:p>
        </p:txBody>
      </p:sp>
      <p:pic>
        <p:nvPicPr>
          <p:cNvPr id="225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>
            <p:ph type="title"/>
          </p:nvPr>
        </p:nvSpPr>
        <p:spPr>
          <a:xfrm>
            <a:off x="1306934" y="2663973"/>
            <a:ext cx="6530131" cy="1530055"/>
          </a:xfrm>
          <a:prstGeom prst="rect">
            <a:avLst/>
          </a:prstGeom>
        </p:spPr>
        <p:txBody>
          <a:bodyPr lIns="0" tIns="0" rIns="0" bIns="0"/>
          <a:lstStyle/>
          <a:p>
            <a:pPr algn="l" defTabSz="512062"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535353"/>
                </a:solidFill>
              </a:rPr>
              <a:t>Now you don’t have to deal with expensive delays, backups and production stage debates. The feature is a </a:t>
            </a:r>
            <a:r>
              <a:rPr>
                <a:solidFill>
                  <a:schemeClr val="accent3"/>
                </a:solidFill>
              </a:rPr>
              <a:t>go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ubTitle" sz="quarter" idx="1"/>
          </p:nvPr>
        </p:nvSpPr>
        <p:spPr>
          <a:xfrm>
            <a:off x="1371600" y="584200"/>
            <a:ext cx="6400800" cy="1752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Let’s talk about the one thing getting in the way of your greatest product possible. </a:t>
            </a:r>
          </a:p>
        </p:txBody>
      </p:sp>
      <p:pic>
        <p:nvPicPr>
          <p:cNvPr id="11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071" y="2353584"/>
            <a:ext cx="6723858" cy="4137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114734" y="2801886"/>
            <a:ext cx="6993088" cy="2752827"/>
          </a:xfrm>
          <a:prstGeom prst="rect">
            <a:avLst/>
          </a:prstGeom>
        </p:spPr>
        <p:txBody>
          <a:bodyPr lIns="0" tIns="0" rIns="0" bIns="0"/>
          <a:lstStyle/>
          <a:p>
            <a:pPr marL="254000" indent="-254000" algn="l" defTabSz="585215">
              <a:buSzPct val="100000"/>
              <a:buAutoNum type="arabicPeriod" startAt="1"/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535353"/>
                </a:solidFill>
              </a:rPr>
              <a:t>Everyone pitches in ideas  </a:t>
            </a:r>
            <a:endParaRPr>
              <a:solidFill>
                <a:srgbClr val="535353"/>
              </a:solidFill>
            </a:endParaRPr>
          </a:p>
          <a:p>
            <a:pPr marL="254000" indent="-254000" algn="l" defTabSz="585215">
              <a:buSzPct val="100000"/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535353"/>
                </a:solidFill>
              </a:rPr>
              <a:t>Plan around themes, not features</a:t>
            </a:r>
            <a:endParaRPr>
              <a:solidFill>
                <a:srgbClr val="535353"/>
              </a:solidFill>
            </a:endParaRPr>
          </a:p>
          <a:p>
            <a:pPr marL="254000" indent="-254000" algn="l" defTabSz="585215">
              <a:buSzPct val="100000"/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535353"/>
                </a:solidFill>
              </a:rPr>
              <a:t>Change priorities flexibly</a:t>
            </a:r>
            <a:endParaRPr>
              <a:solidFill>
                <a:srgbClr val="535353"/>
              </a:solidFill>
            </a:endParaRPr>
          </a:p>
          <a:p>
            <a:pPr marL="254000" indent="-254000" algn="l" defTabSz="585215">
              <a:buSzPct val="100000"/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535353"/>
                </a:solidFill>
              </a:rPr>
              <a:t>Hold votes and discussions</a:t>
            </a:r>
            <a:endParaRPr>
              <a:solidFill>
                <a:srgbClr val="535353"/>
              </a:solidFill>
            </a:endParaRPr>
          </a:p>
          <a:p>
            <a:pPr algn="l" defTabSz="585215">
              <a:defRPr b="1" sz="2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292606"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</a:p>
        </p:txBody>
      </p:sp>
      <p:pic>
        <p:nvPicPr>
          <p:cNvPr id="231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976" y="576869"/>
            <a:ext cx="2496048" cy="60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746076" y="1274244"/>
            <a:ext cx="7651848" cy="125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800">
                <a:solidFill>
                  <a:srgbClr val="535353"/>
                </a:solidFill>
              </a:defRPr>
            </a:lvl1pPr>
          </a:lstStyle>
          <a:p>
            <a:pPr/>
            <a:r>
              <a:t>gives you a better way to manage your product.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12569" y="2697479"/>
            <a:ext cx="491376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3100">
                <a:solidFill>
                  <a:srgbClr val="535353"/>
                </a:solidFill>
              </a:defRPr>
            </a:lvl1pPr>
          </a:lstStyle>
          <a:p>
            <a:pPr/>
            <a:r>
              <a:t>Ready for a closer look at </a:t>
            </a:r>
          </a:p>
        </p:txBody>
      </p:sp>
      <p:pic>
        <p:nvPicPr>
          <p:cNvPr id="235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148" y="3275841"/>
            <a:ext cx="2496047" cy="60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6025286" y="3298857"/>
            <a:ext cx="344625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100"/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body" sz="half" idx="1"/>
          </p:nvPr>
        </p:nvSpPr>
        <p:spPr>
          <a:xfrm>
            <a:off x="254000" y="5078884"/>
            <a:ext cx="6991450" cy="207114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Toggle between Current, Near-Term, Future</a:t>
            </a:r>
          </a:p>
          <a:p>
            <a:pPr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Change your plans </a:t>
            </a:r>
            <a:r>
              <a:rPr u="sng"/>
              <a:t>fast</a:t>
            </a:r>
            <a:r>
              <a:t> with merge and drag-and-drop options </a:t>
            </a:r>
          </a:p>
          <a:p>
            <a:pPr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Link to ideas backlog</a:t>
            </a:r>
          </a:p>
          <a:p>
            <a:pPr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Share with customers (embed, print &amp; publish) </a:t>
            </a:r>
          </a:p>
        </p:txBody>
      </p:sp>
      <p:pic>
        <p:nvPicPr>
          <p:cNvPr id="240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199" y="2066069"/>
            <a:ext cx="8079055" cy="272586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189701" y="1130143"/>
            <a:ext cx="8910446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Run a lean product ship that can withstand sudden changes and setbacks.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189701" y="1130143"/>
            <a:ext cx="883820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Quickly organize every idea from your teams and customers.</a:t>
            </a:r>
          </a:p>
        </p:txBody>
      </p:sp>
      <p:pic>
        <p:nvPicPr>
          <p:cNvPr id="245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87" y="1843332"/>
            <a:ext cx="3946346" cy="240717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>
            <p:ph type="body" sz="half" idx="1"/>
          </p:nvPr>
        </p:nvSpPr>
        <p:spPr>
          <a:xfrm>
            <a:off x="101600" y="4394200"/>
            <a:ext cx="8229600" cy="19275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Capture ideas and requests internally from anywhere: email, Chrome extension or online form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Create new idea from customer feedback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Quickly understand priority based on </a:t>
            </a:r>
            <a:r>
              <a:rPr b="1"/>
              <a:t>Effort vs. Impact graph</a:t>
            </a:r>
            <a:r>
              <a:t>, </a:t>
            </a:r>
            <a:r>
              <a:rPr b="1"/>
              <a:t>team voting</a:t>
            </a:r>
            <a:r>
              <a:t> and </a:t>
            </a:r>
            <a:r>
              <a:rPr b="1"/>
              <a:t>customer desire.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189702" y="1130143"/>
            <a:ext cx="665757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Get everyone involved in the product’s future.</a:t>
            </a:r>
          </a:p>
        </p:txBody>
      </p:sp>
      <p:sp>
        <p:nvSpPr>
          <p:cNvPr id="250" name="Shape 250"/>
          <p:cNvSpPr/>
          <p:nvPr>
            <p:ph type="body" sz="half" idx="1"/>
          </p:nvPr>
        </p:nvSpPr>
        <p:spPr>
          <a:xfrm>
            <a:off x="228600" y="4533900"/>
            <a:ext cx="8229600" cy="1647527"/>
          </a:xfrm>
          <a:prstGeom prst="rect">
            <a:avLst/>
          </a:prstGeom>
        </p:spPr>
        <p:txBody>
          <a:bodyPr lIns="0" tIns="0" rIns="0" bIns="0"/>
          <a:lstStyle/>
          <a:p>
            <a:pPr marL="322324" indent="-322324" defTabSz="859536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Push ideas with lots of supporting customer feedback to the top</a:t>
            </a:r>
          </a:p>
          <a:p>
            <a:pPr marL="322324" indent="-322324" defTabSz="859536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Allow team members to make the case and collect support for their ideas</a:t>
            </a:r>
          </a:p>
          <a:p>
            <a:pPr marL="322324" indent="-322324" defTabSz="859536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Stir a healthy debate around the company with discussions and voting</a:t>
            </a:r>
          </a:p>
        </p:txBody>
      </p:sp>
      <p:pic>
        <p:nvPicPr>
          <p:cNvPr id="251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87" y="1627432"/>
            <a:ext cx="4454551" cy="2717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89702" y="1130143"/>
            <a:ext cx="797381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Build perfectly clear specs and workflows for the devs.</a:t>
            </a:r>
          </a:p>
        </p:txBody>
      </p:sp>
      <p:pic>
        <p:nvPicPr>
          <p:cNvPr id="255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87" y="1627432"/>
            <a:ext cx="3946346" cy="240717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292099" y="4229100"/>
            <a:ext cx="8177215" cy="151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pPr>
            <a:r>
              <a:t>Flesh out specs &amp; designs in ProdPad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pPr>
            <a:r>
              <a:t>Use the wizard to ensure specs are clear, complete and approved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pPr>
            <a:r>
              <a:t>Push finished specs to </a:t>
            </a:r>
            <a:r>
              <a:rPr b="1"/>
              <a:t>JIRA</a:t>
            </a:r>
            <a:r>
              <a:t>, </a:t>
            </a:r>
            <a:r>
              <a:rPr b="1"/>
              <a:t>Rally</a:t>
            </a:r>
            <a:r>
              <a:t>, </a:t>
            </a:r>
            <a:r>
              <a:rPr b="1"/>
              <a:t>Trello</a:t>
            </a:r>
            <a:r>
              <a:t> and more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pPr>
            <a:r>
              <a:t>Let the dev team see what’s coming down the pipeline and give them context so they know the purpose behind what they’re building. </a:t>
            </a:r>
          </a:p>
        </p:txBody>
      </p:sp>
      <p:sp>
        <p:nvSpPr>
          <p:cNvPr id="257" name="Shape 257"/>
          <p:cNvSpPr/>
          <p:nvPr/>
        </p:nvSpPr>
        <p:spPr>
          <a:xfrm>
            <a:off x="5258422" y="2411920"/>
            <a:ext cx="3046757" cy="87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Specs are simple (one page), clear, and all in one place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89702" y="1130143"/>
            <a:ext cx="651559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Multiply across your entire product portfolio.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203200" y="4546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36040" indent="-336040" defTabSz="896111"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Big business and enterprise companies can stay just as organized</a:t>
            </a:r>
          </a:p>
          <a:p>
            <a:pPr marL="336040" indent="-336040" defTabSz="896111"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Manage multiple products (unlimited!)</a:t>
            </a:r>
          </a:p>
          <a:p>
            <a:pPr marL="336040" indent="-336040" defTabSz="896111"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Include</a:t>
            </a:r>
            <a:r>
              <a:t> </a:t>
            </a:r>
            <a:r>
              <a:rPr b="1"/>
              <a:t>product vision</a:t>
            </a:r>
            <a:r>
              <a:t>, </a:t>
            </a:r>
            <a:r>
              <a:rPr b="1"/>
              <a:t>KPIs</a:t>
            </a:r>
            <a:r>
              <a:t>, </a:t>
            </a:r>
            <a:r>
              <a:rPr b="1"/>
              <a:t>user personas</a:t>
            </a:r>
            <a:r>
              <a:t>, and </a:t>
            </a:r>
            <a:r>
              <a:rPr b="1"/>
              <a:t>product strategy </a:t>
            </a:r>
            <a:r>
              <a:t>- so everyone has the same context</a:t>
            </a:r>
          </a:p>
          <a:p>
            <a:pPr marL="336040" indent="-336040" defTabSz="896111">
              <a:defRPr sz="1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High-level view of ‘portfolio’ roadmap for VPs and CxOs</a:t>
            </a:r>
          </a:p>
        </p:txBody>
      </p:sp>
      <p:pic>
        <p:nvPicPr>
          <p:cNvPr id="262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768" y="1685964"/>
            <a:ext cx="4672321" cy="2764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89702" y="1130143"/>
            <a:ext cx="761766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defRPr b="1" sz="2400">
                <a:solidFill>
                  <a:srgbClr val="535353"/>
                </a:solidFill>
              </a:defRPr>
            </a:lvl1pPr>
          </a:lstStyle>
          <a:p>
            <a:pPr/>
            <a:r>
              <a:t>Integrates with the tools you already use (via Zapier)</a:t>
            </a:r>
          </a:p>
        </p:txBody>
      </p:sp>
      <p:pic>
        <p:nvPicPr>
          <p:cNvPr id="266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9871" y="1727778"/>
            <a:ext cx="6464258" cy="5106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6433" y="589569"/>
            <a:ext cx="2496048" cy="60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57438" y="4372154"/>
            <a:ext cx="8299744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3100"/>
            </a:pPr>
          </a:p>
          <a:p>
            <a:pPr>
              <a:defRPr b="1" sz="2800">
                <a:solidFill>
                  <a:srgbClr val="535353"/>
                </a:solidFill>
              </a:defRPr>
            </a:pPr>
            <a:r>
              <a:t>(And it changes the way your business runs right under your nose.)</a:t>
            </a:r>
          </a:p>
        </p:txBody>
      </p:sp>
      <p:sp>
        <p:nvSpPr>
          <p:cNvPr id="270" name="Shape 270"/>
          <p:cNvSpPr/>
          <p:nvPr/>
        </p:nvSpPr>
        <p:spPr>
          <a:xfrm>
            <a:off x="4062824" y="218886"/>
            <a:ext cx="38080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3100"/>
            </a:pPr>
          </a:p>
          <a:p>
            <a:pPr>
              <a:defRPr b="1" sz="2800">
                <a:solidFill>
                  <a:srgbClr val="535353"/>
                </a:solidFill>
              </a:defRPr>
            </a:pPr>
            <a:r>
              <a:t>brings together your </a:t>
            </a:r>
          </a:p>
        </p:txBody>
      </p:sp>
      <p:sp>
        <p:nvSpPr>
          <p:cNvPr id="271" name="Shape 271"/>
          <p:cNvSpPr/>
          <p:nvPr/>
        </p:nvSpPr>
        <p:spPr>
          <a:xfrm>
            <a:off x="3165526" y="1273169"/>
            <a:ext cx="3083568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4800"/>
            </a:pPr>
          </a:p>
          <a:p>
            <a:pPr>
              <a:defRPr b="1" sz="4800">
                <a:solidFill>
                  <a:srgbClr val="535353"/>
                </a:solidFill>
              </a:defRPr>
            </a:pPr>
            <a:r>
              <a:t>people</a:t>
            </a:r>
          </a:p>
          <a:p>
            <a:pPr>
              <a:defRPr b="1" sz="4800">
                <a:solidFill>
                  <a:srgbClr val="535353"/>
                </a:solidFill>
              </a:defRPr>
            </a:pPr>
            <a:r>
              <a:t>products ideas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4780" y="2225486"/>
            <a:ext cx="222438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400"/>
            </a:pPr>
          </a:p>
          <a:p>
            <a:pPr>
              <a:defRPr b="1" sz="2400">
                <a:solidFill>
                  <a:srgbClr val="535353"/>
                </a:solidFill>
              </a:defRPr>
            </a:pPr>
            <a:r>
              <a:t>That’s why</a:t>
            </a:r>
          </a:p>
        </p:txBody>
      </p:sp>
      <p:pic>
        <p:nvPicPr>
          <p:cNvPr id="274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49" y="2437640"/>
            <a:ext cx="2496047" cy="60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2172826" y="3248057"/>
            <a:ext cx="6761089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100">
                <a:solidFill>
                  <a:srgbClr val="535353"/>
                </a:solidFill>
              </a:defRPr>
            </a:lvl1pPr>
          </a:lstStyle>
          <a:p>
            <a:pPr/>
            <a:r>
              <a:t>of the world’s most-loved products.</a:t>
            </a:r>
          </a:p>
        </p:txBody>
      </p:sp>
      <p:sp>
        <p:nvSpPr>
          <p:cNvPr id="276" name="Shape 276"/>
          <p:cNvSpPr/>
          <p:nvPr/>
        </p:nvSpPr>
        <p:spPr>
          <a:xfrm>
            <a:off x="4441180" y="2225486"/>
            <a:ext cx="222438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400"/>
            </a:pPr>
          </a:p>
          <a:p>
            <a:pPr>
              <a:defRPr b="1" sz="2400">
                <a:solidFill>
                  <a:srgbClr val="535353"/>
                </a:solidFill>
              </a:defRPr>
            </a:pPr>
            <a:r>
              <a:t>is at the </a:t>
            </a:r>
          </a:p>
        </p:txBody>
      </p:sp>
      <p:pic>
        <p:nvPicPr>
          <p:cNvPr id="277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9600" y="2288912"/>
            <a:ext cx="1206441" cy="904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7463" y="1187250"/>
            <a:ext cx="3865978" cy="257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07" y="1084727"/>
            <a:ext cx="5184711" cy="319059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417946" y="4644338"/>
            <a:ext cx="189948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Complicated </a:t>
            </a:r>
          </a:p>
        </p:txBody>
      </p:sp>
      <p:sp>
        <p:nvSpPr>
          <p:cNvPr id="119" name="Shape 119"/>
          <p:cNvSpPr/>
          <p:nvPr/>
        </p:nvSpPr>
        <p:spPr>
          <a:xfrm>
            <a:off x="3542145" y="4694861"/>
            <a:ext cx="97535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Siloed</a:t>
            </a:r>
          </a:p>
        </p:txBody>
      </p:sp>
      <p:sp>
        <p:nvSpPr>
          <p:cNvPr id="120" name="Shape 120"/>
          <p:cNvSpPr/>
          <p:nvPr/>
        </p:nvSpPr>
        <p:spPr>
          <a:xfrm>
            <a:off x="5675745" y="4705647"/>
            <a:ext cx="162424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Uninspiring</a:t>
            </a:r>
          </a:p>
        </p:txBody>
      </p:sp>
      <p:sp>
        <p:nvSpPr>
          <p:cNvPr id="121" name="Shape 121"/>
          <p:cNvSpPr/>
          <p:nvPr/>
        </p:nvSpPr>
        <p:spPr>
          <a:xfrm>
            <a:off x="3540993" y="5192427"/>
            <a:ext cx="114464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Bloated</a:t>
            </a:r>
          </a:p>
        </p:txBody>
      </p:sp>
      <p:sp>
        <p:nvSpPr>
          <p:cNvPr id="122" name="Shape 122"/>
          <p:cNvSpPr/>
          <p:nvPr/>
        </p:nvSpPr>
        <p:spPr>
          <a:xfrm>
            <a:off x="473223" y="5192427"/>
            <a:ext cx="297981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Impossible to visualize</a:t>
            </a:r>
          </a:p>
        </p:txBody>
      </p:sp>
      <p:sp>
        <p:nvSpPr>
          <p:cNvPr id="123" name="Shape 123"/>
          <p:cNvSpPr/>
          <p:nvPr/>
        </p:nvSpPr>
        <p:spPr>
          <a:xfrm>
            <a:off x="3533923" y="5707495"/>
            <a:ext cx="1158782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Opaque</a:t>
            </a:r>
          </a:p>
        </p:txBody>
      </p:sp>
      <p:sp>
        <p:nvSpPr>
          <p:cNvPr id="124" name="Shape 124"/>
          <p:cNvSpPr/>
          <p:nvPr/>
        </p:nvSpPr>
        <p:spPr>
          <a:xfrm>
            <a:off x="498152" y="5702861"/>
            <a:ext cx="200536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Uncoordinated</a:t>
            </a:r>
          </a:p>
        </p:txBody>
      </p:sp>
      <p:sp>
        <p:nvSpPr>
          <p:cNvPr id="125" name="Shape 125"/>
          <p:cNvSpPr/>
          <p:nvPr/>
        </p:nvSpPr>
        <p:spPr>
          <a:xfrm>
            <a:off x="5675745" y="5208016"/>
            <a:ext cx="197758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Feature-driven</a:t>
            </a:r>
          </a:p>
        </p:txBody>
      </p:sp>
      <p:sp>
        <p:nvSpPr>
          <p:cNvPr id="126" name="Shape 126"/>
          <p:cNvSpPr/>
          <p:nvPr/>
        </p:nvSpPr>
        <p:spPr>
          <a:xfrm>
            <a:off x="5675745" y="5679206"/>
            <a:ext cx="18930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0526" indent="-200526">
              <a:buSzPct val="100000"/>
              <a:buChar char="•"/>
              <a:defRPr b="1" sz="2000">
                <a:solidFill>
                  <a:srgbClr val="535353"/>
                </a:solidFill>
              </a:defRPr>
            </a:lvl1pPr>
          </a:lstStyle>
          <a:p>
            <a:pPr/>
            <a:r>
              <a:t>Not shareable</a:t>
            </a:r>
          </a:p>
        </p:txBody>
      </p:sp>
      <p:sp>
        <p:nvSpPr>
          <p:cNvPr id="127" name="Shape 127"/>
          <p:cNvSpPr/>
          <p:nvPr>
            <p:ph type="subTitle" sz="quarter" idx="1"/>
          </p:nvPr>
        </p:nvSpPr>
        <p:spPr>
          <a:xfrm>
            <a:off x="315446" y="253999"/>
            <a:ext cx="3865978" cy="671614"/>
          </a:xfrm>
          <a:prstGeom prst="rect">
            <a:avLst/>
          </a:prstGeom>
        </p:spPr>
        <p:txBody>
          <a:bodyPr lIns="0" tIns="0" rIns="0" bIns="0"/>
          <a:lstStyle>
            <a:lvl1pPr defTabSz="667512">
              <a:spcBef>
                <a:spcPts val="500"/>
              </a:spcBef>
              <a:defRPr b="1" sz="35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SPREADSHEETS.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48" y="5904741"/>
            <a:ext cx="2496047" cy="60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3459808" y="2415986"/>
            <a:ext cx="222438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400"/>
            </a:pPr>
          </a:p>
          <a:p>
            <a:pPr>
              <a:defRPr b="1" sz="2400">
                <a:solidFill>
                  <a:srgbClr val="535353"/>
                </a:solidFill>
              </a:defRPr>
            </a:pPr>
            <a:r>
              <a:t>QUESTIONS?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2723" y="4317582"/>
            <a:ext cx="2857502" cy="285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subTitle" sz="quarter" idx="1"/>
          </p:nvPr>
        </p:nvSpPr>
        <p:spPr>
          <a:xfrm>
            <a:off x="201147" y="253999"/>
            <a:ext cx="6613046" cy="671614"/>
          </a:xfrm>
          <a:prstGeom prst="rect">
            <a:avLst/>
          </a:prstGeom>
        </p:spPr>
        <p:txBody>
          <a:bodyPr lIns="0" tIns="0" rIns="0" bIns="0"/>
          <a:lstStyle>
            <a:lvl1pPr defTabSz="512062">
              <a:spcBef>
                <a:spcPts val="300"/>
              </a:spcBef>
              <a:defRPr b="1" sz="26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Spreadsheets are where ideas go to die.</a:t>
            </a:r>
          </a:p>
        </p:txBody>
      </p:sp>
      <p:sp>
        <p:nvSpPr>
          <p:cNvPr id="132" name="Shape 132"/>
          <p:cNvSpPr/>
          <p:nvPr/>
        </p:nvSpPr>
        <p:spPr>
          <a:xfrm>
            <a:off x="279498" y="1121192"/>
            <a:ext cx="180208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000">
                <a:solidFill>
                  <a:srgbClr val="D9AE40"/>
                </a:solidFill>
              </a:defRPr>
            </a:lvl1pPr>
          </a:lstStyle>
          <a:p>
            <a:pPr/>
            <a:r>
              <a:t>IDEA!</a:t>
            </a:r>
          </a:p>
        </p:txBody>
      </p:sp>
      <p:sp>
        <p:nvSpPr>
          <p:cNvPr id="133" name="Shape 133"/>
          <p:cNvSpPr/>
          <p:nvPr/>
        </p:nvSpPr>
        <p:spPr>
          <a:xfrm>
            <a:off x="2163718" y="1119779"/>
            <a:ext cx="719793" cy="648203"/>
          </a:xfrm>
          <a:prstGeom prst="rightArrow">
            <a:avLst>
              <a:gd name="adj1" fmla="val 20091"/>
              <a:gd name="adj2" fmla="val 43402"/>
            </a:avLst>
          </a:prstGeom>
          <a:solidFill>
            <a:srgbClr val="FFFFFF"/>
          </a:solidFill>
          <a:ln w="25400">
            <a:solidFill>
              <a:srgbClr val="5353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4" name="Shape 134"/>
          <p:cNvSpPr/>
          <p:nvPr/>
        </p:nvSpPr>
        <p:spPr>
          <a:xfrm>
            <a:off x="3067243" y="1156860"/>
            <a:ext cx="3212714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535353"/>
                </a:solidFill>
              </a:defRPr>
            </a:lvl1pPr>
          </a:lstStyle>
          <a:p>
            <a:pPr/>
            <a:r>
              <a:t>“That’s brilliant! Let’s put it in the spreadsheet/send me an email.” </a:t>
            </a:r>
          </a:p>
        </p:txBody>
      </p:sp>
      <p:sp>
        <p:nvSpPr>
          <p:cNvPr id="135" name="Shape 135"/>
          <p:cNvSpPr/>
          <p:nvPr/>
        </p:nvSpPr>
        <p:spPr>
          <a:xfrm>
            <a:off x="6085740" y="1119780"/>
            <a:ext cx="719793" cy="648203"/>
          </a:xfrm>
          <a:prstGeom prst="rightArrow">
            <a:avLst>
              <a:gd name="adj1" fmla="val 20091"/>
              <a:gd name="adj2" fmla="val 43402"/>
            </a:avLst>
          </a:prstGeom>
          <a:solidFill>
            <a:srgbClr val="FFFFFF"/>
          </a:solidFill>
          <a:ln w="25400">
            <a:solidFill>
              <a:srgbClr val="5353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6" name="Shape 136"/>
          <p:cNvSpPr/>
          <p:nvPr/>
        </p:nvSpPr>
        <p:spPr>
          <a:xfrm>
            <a:off x="6905170" y="1156860"/>
            <a:ext cx="2080528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535353"/>
                </a:solidFill>
              </a:defRPr>
            </a:lvl1pPr>
          </a:lstStyle>
          <a:p>
            <a:pPr/>
            <a:r>
              <a:t>[QUICKLY LOST/FORGOTTEN]</a:t>
            </a:r>
          </a:p>
        </p:txBody>
      </p:sp>
      <p:sp>
        <p:nvSpPr>
          <p:cNvPr id="137" name="Shape 137"/>
          <p:cNvSpPr/>
          <p:nvPr/>
        </p:nvSpPr>
        <p:spPr>
          <a:xfrm rot="7745583">
            <a:off x="6079771" y="2231844"/>
            <a:ext cx="1808948" cy="792631"/>
          </a:xfrm>
          <a:prstGeom prst="rightArrow">
            <a:avLst>
              <a:gd name="adj1" fmla="val 20091"/>
              <a:gd name="adj2" fmla="val 35494"/>
            </a:avLst>
          </a:prstGeom>
          <a:solidFill>
            <a:srgbClr val="FFFFFF"/>
          </a:solidFill>
          <a:ln w="25400">
            <a:solidFill>
              <a:srgbClr val="5353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8" name="Shape 138"/>
          <p:cNvSpPr/>
          <p:nvPr/>
        </p:nvSpPr>
        <p:spPr>
          <a:xfrm>
            <a:off x="3919845" y="2462473"/>
            <a:ext cx="1906712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1600">
                <a:solidFill>
                  <a:srgbClr val="535353"/>
                </a:solidFill>
              </a:defRPr>
            </a:lvl1pPr>
          </a:lstStyle>
          <a:p>
            <a:pPr/>
            <a:r>
              <a:t>[two months later…]</a:t>
            </a:r>
          </a:p>
        </p:txBody>
      </p:sp>
      <p:sp>
        <p:nvSpPr>
          <p:cNvPr id="139" name="Shape 139"/>
          <p:cNvSpPr/>
          <p:nvPr/>
        </p:nvSpPr>
        <p:spPr>
          <a:xfrm>
            <a:off x="3457371" y="3194050"/>
            <a:ext cx="283165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1600">
                <a:solidFill>
                  <a:srgbClr val="535353"/>
                </a:solidFill>
              </a:defRPr>
            </a:lvl1pPr>
          </a:lstStyle>
          <a:p>
            <a:pPr/>
            <a:r>
              <a:t>“Who came up with this nonsense? Why’s this here?” </a:t>
            </a:r>
          </a:p>
        </p:txBody>
      </p:sp>
      <p:sp>
        <p:nvSpPr>
          <p:cNvPr id="140" name="Shape 140"/>
          <p:cNvSpPr/>
          <p:nvPr/>
        </p:nvSpPr>
        <p:spPr>
          <a:xfrm rot="5400000">
            <a:off x="4490784" y="4158142"/>
            <a:ext cx="764833" cy="611159"/>
          </a:xfrm>
          <a:prstGeom prst="rightArrow">
            <a:avLst>
              <a:gd name="adj1" fmla="val 20091"/>
              <a:gd name="adj2" fmla="val 46033"/>
            </a:avLst>
          </a:prstGeom>
          <a:solidFill>
            <a:srgbClr val="FFFFFF"/>
          </a:solidFill>
          <a:ln w="25400">
            <a:solidFill>
              <a:srgbClr val="5353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31571" y="2567034"/>
            <a:ext cx="847893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SALES doesn’t care enough to look at them. </a:t>
            </a:r>
          </a:p>
        </p:txBody>
      </p:sp>
      <p:sp>
        <p:nvSpPr>
          <p:cNvPr id="144" name="Shape 144"/>
          <p:cNvSpPr/>
          <p:nvPr/>
        </p:nvSpPr>
        <p:spPr>
          <a:xfrm>
            <a:off x="512711" y="3059671"/>
            <a:ext cx="77378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/>
            <a:r>
              <a:t>They promise leads and customers features that don’t exist (and never will.) </a:t>
            </a:r>
          </a:p>
        </p:txBody>
      </p:sp>
      <p:sp>
        <p:nvSpPr>
          <p:cNvPr id="145" name="Shape 145"/>
          <p:cNvSpPr/>
          <p:nvPr/>
        </p:nvSpPr>
        <p:spPr>
          <a:xfrm>
            <a:off x="504467" y="1529563"/>
            <a:ext cx="605943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DEVS don’t look at them. </a:t>
            </a:r>
          </a:p>
        </p:txBody>
      </p:sp>
      <p:sp>
        <p:nvSpPr>
          <p:cNvPr id="146" name="Shape 146"/>
          <p:cNvSpPr/>
          <p:nvPr/>
        </p:nvSpPr>
        <p:spPr>
          <a:xfrm>
            <a:off x="511007" y="1935641"/>
            <a:ext cx="707809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/>
            <a:r>
              <a:t>They end up working on poorly cobbled specs and a lot of guesswork.</a:t>
            </a:r>
          </a:p>
        </p:txBody>
      </p:sp>
      <p:sp>
        <p:nvSpPr>
          <p:cNvPr id="147" name="Shape 147"/>
          <p:cNvSpPr/>
          <p:nvPr/>
        </p:nvSpPr>
        <p:spPr>
          <a:xfrm>
            <a:off x="529868" y="3682134"/>
            <a:ext cx="664100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SUPPORT has just kind of given up.</a:t>
            </a:r>
          </a:p>
        </p:txBody>
      </p:sp>
      <p:sp>
        <p:nvSpPr>
          <p:cNvPr id="148" name="Shape 148"/>
          <p:cNvSpPr/>
          <p:nvPr/>
        </p:nvSpPr>
        <p:spPr>
          <a:xfrm>
            <a:off x="494173" y="4183248"/>
            <a:ext cx="786639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/>
            <a:r>
              <a:t>They have lots of ideas from their daily interactions with customers, but they have no way of drumming up support or consensus around them. </a:t>
            </a:r>
          </a:p>
        </p:txBody>
      </p:sp>
      <p:sp>
        <p:nvSpPr>
          <p:cNvPr id="149" name="Shape 149"/>
          <p:cNvSpPr/>
          <p:nvPr/>
        </p:nvSpPr>
        <p:spPr>
          <a:xfrm>
            <a:off x="2022179" y="5225265"/>
            <a:ext cx="50996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100">
                <a:solidFill>
                  <a:srgbClr val="535353"/>
                </a:solidFill>
              </a:defRPr>
            </a:lvl1pPr>
          </a:lstStyle>
          <a:p>
            <a:pPr/>
            <a:r>
              <a:t>Surprise! No one’s happy. </a:t>
            </a:r>
          </a:p>
        </p:txBody>
      </p:sp>
      <p:sp>
        <p:nvSpPr>
          <p:cNvPr id="150" name="Shape 150"/>
          <p:cNvSpPr/>
          <p:nvPr>
            <p:ph type="subTitle" sz="quarter" idx="1"/>
          </p:nvPr>
        </p:nvSpPr>
        <p:spPr>
          <a:xfrm>
            <a:off x="175747" y="218457"/>
            <a:ext cx="8792506" cy="1046463"/>
          </a:xfrm>
          <a:prstGeom prst="rect">
            <a:avLst/>
          </a:prstGeom>
        </p:spPr>
        <p:txBody>
          <a:bodyPr lIns="0" tIns="0" rIns="0" bIns="0"/>
          <a:lstStyle/>
          <a:p>
            <a:pPr defTabSz="548640">
              <a:spcBef>
                <a:spcPts val="400"/>
              </a:spcBef>
              <a:defRPr b="1" sz="2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Spreadsheets are black holes </a:t>
            </a:r>
          </a:p>
          <a:p>
            <a:pPr defTabSz="548640">
              <a:spcBef>
                <a:spcPts val="400"/>
              </a:spcBef>
              <a:defRPr b="1" sz="2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where ideas enter and rarely re-emerge.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605" y="4387226"/>
            <a:ext cx="3480864" cy="253232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808405" y="675811"/>
            <a:ext cx="5718769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3100">
                <a:solidFill>
                  <a:srgbClr val="535353"/>
                </a:solidFill>
              </a:defRPr>
            </a:lvl1pPr>
          </a:lstStyle>
          <a:p>
            <a:pPr/>
            <a:r>
              <a:t>And it makes product planning unpleasant and sometimes scary.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7378775" y="275472"/>
            <a:ext cx="1692277" cy="1156794"/>
            <a:chOff x="0" y="0"/>
            <a:chExt cx="1692275" cy="1156792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1692276" cy="1156793"/>
            </a:xfrm>
            <a:prstGeom prst="wedgeEllipseCallout">
              <a:avLst>
                <a:gd name="adj1" fmla="val -49345"/>
                <a:gd name="adj2" fmla="val 65342"/>
              </a:avLst>
            </a:prstGeom>
            <a:solidFill>
              <a:srgbClr val="FFFFFF"/>
            </a:solidFill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47828" y="113578"/>
              <a:ext cx="1196620" cy="92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535353"/>
                  </a:solidFill>
                </a:defRPr>
              </a:lvl1pPr>
            </a:lstStyle>
            <a:p>
              <a:pPr/>
              <a:r>
                <a:t>What’s the point of this? 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87257" y="185169"/>
            <a:ext cx="1692176" cy="905600"/>
            <a:chOff x="0" y="0"/>
            <a:chExt cx="1692175" cy="905598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692176" cy="905599"/>
            </a:xfrm>
            <a:prstGeom prst="wedgeEllipseCallout">
              <a:avLst>
                <a:gd name="adj1" fmla="val -49247"/>
                <a:gd name="adj2" fmla="val 72512"/>
              </a:avLst>
            </a:prstGeom>
            <a:solidFill>
              <a:srgbClr val="FFFFFF"/>
            </a:solidFill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47812" y="83231"/>
              <a:ext cx="1196552" cy="739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solidFill>
                    <a:srgbClr val="535353"/>
                  </a:solidFill>
                </a:defRPr>
              </a:lvl1pPr>
            </a:lstStyle>
            <a:p>
              <a:pPr/>
              <a:r>
                <a:t>I’ve never seen this before.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397600" y="4364068"/>
            <a:ext cx="2070499" cy="1328789"/>
            <a:chOff x="0" y="0"/>
            <a:chExt cx="2070498" cy="1328787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070499" cy="1328788"/>
            </a:xfrm>
            <a:prstGeom prst="wedgeEllipseCallout">
              <a:avLst>
                <a:gd name="adj1" fmla="val -49385"/>
                <a:gd name="adj2" fmla="val 65342"/>
              </a:avLst>
            </a:prstGeom>
            <a:solidFill>
              <a:srgbClr val="FFFFFF"/>
            </a:solidFill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03216" y="339276"/>
              <a:ext cx="1464066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535353"/>
                  </a:solidFill>
                </a:defRPr>
              </a:lvl1pPr>
            </a:lstStyle>
            <a:p>
              <a:pPr/>
              <a:r>
                <a:t>Who signed off on this?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6785699" y="4542549"/>
            <a:ext cx="2070499" cy="1328789"/>
            <a:chOff x="0" y="0"/>
            <a:chExt cx="2070498" cy="1328787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2070499" cy="1328788"/>
            </a:xfrm>
            <a:prstGeom prst="wedgeEllipseCallout">
              <a:avLst>
                <a:gd name="adj1" fmla="val -49385"/>
                <a:gd name="adj2" fmla="val 65342"/>
              </a:avLst>
            </a:prstGeom>
            <a:solidFill>
              <a:srgbClr val="FFFFFF"/>
            </a:solidFill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303216" y="199575"/>
              <a:ext cx="1464066" cy="92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535353"/>
                  </a:solidFill>
                </a:defRPr>
              </a:lvl1pPr>
            </a:lstStyle>
            <a:p>
              <a:pPr/>
              <a:r>
                <a:t>This feels like a waste of time</a:t>
              </a:r>
            </a:p>
          </p:txBody>
        </p:sp>
      </p:grpSp>
      <p:sp>
        <p:nvSpPr>
          <p:cNvPr id="167" name="Shape 167"/>
          <p:cNvSpPr/>
          <p:nvPr/>
        </p:nvSpPr>
        <p:spPr>
          <a:xfrm>
            <a:off x="1588515" y="2278379"/>
            <a:ext cx="6312586" cy="178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Killing great ideas before they can ever grow into something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Making your customers skeptical of your promises 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Creating planning and production delays at work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Making it hard for you to make confident product decisions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Rolling out features whose value your team can’t communicate to customers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535353"/>
                </a:solidFill>
              </a:defRPr>
            </a:pPr>
            <a:r>
              <a:t>Causing your teammates to feel unheard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>
            <p:ph type="ctrTitle"/>
          </p:nvPr>
        </p:nvSpPr>
        <p:spPr>
          <a:xfrm>
            <a:off x="2046460" y="2447062"/>
            <a:ext cx="5051079" cy="114300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So let’s start over.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275" y="6354971"/>
            <a:ext cx="1495277" cy="36385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>
            <p:ph type="ctrTitle"/>
          </p:nvPr>
        </p:nvSpPr>
        <p:spPr>
          <a:xfrm>
            <a:off x="600496" y="2447062"/>
            <a:ext cx="7697093" cy="1143003"/>
          </a:xfrm>
          <a:prstGeom prst="rect">
            <a:avLst/>
          </a:prstGeom>
        </p:spPr>
        <p:txBody>
          <a:bodyPr lIns="0" tIns="0" rIns="0" bIns="0"/>
          <a:lstStyle>
            <a:lvl1pPr defTabSz="713230">
              <a:defRPr b="1" sz="34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Remember your product vision, goals and KPIs?  </a:t>
            </a:r>
          </a:p>
        </p:txBody>
      </p:sp>
      <p:sp>
        <p:nvSpPr>
          <p:cNvPr id="174" name="Shape 174"/>
          <p:cNvSpPr/>
          <p:nvPr/>
        </p:nvSpPr>
        <p:spPr>
          <a:xfrm>
            <a:off x="4287051" y="1497330"/>
            <a:ext cx="569895" cy="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400">
                <a:solidFill>
                  <a:srgbClr val="535353"/>
                </a:solidFill>
              </a:defRPr>
            </a:lvl1pPr>
          </a:lstStyle>
          <a:p>
            <a:pPr/>
            <a:r>
              <a:t>I. </a:t>
            </a:r>
          </a:p>
        </p:txBody>
      </p:sp>
      <p:sp>
        <p:nvSpPr>
          <p:cNvPr id="175" name="Shape 175"/>
          <p:cNvSpPr/>
          <p:nvPr/>
        </p:nvSpPr>
        <p:spPr>
          <a:xfrm>
            <a:off x="1405334" y="3953056"/>
            <a:ext cx="608741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Write them down and share them with the whole team. </a:t>
            </a:r>
          </a:p>
        </p:txBody>
      </p:sp>
      <p:sp>
        <p:nvSpPr>
          <p:cNvPr id="176" name="Shape 176"/>
          <p:cNvSpPr/>
          <p:nvPr/>
        </p:nvSpPr>
        <p:spPr>
          <a:xfrm>
            <a:off x="3400052" y="4832816"/>
            <a:ext cx="209798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>
                <a:solidFill>
                  <a:srgbClr val="535353"/>
                </a:solidFill>
              </a:defRPr>
            </a:lvl1pPr>
          </a:lstStyle>
          <a:p>
            <a:pPr/>
            <a:r>
              <a:t>(Yes, even sales.)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.png" descr="C:\Users\Janna\Dropbox\CreateSHIFT\ProdPad files\logos\prodpad-30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95" y="205480"/>
            <a:ext cx="2857502" cy="69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922" y="1795234"/>
            <a:ext cx="8846155" cy="446534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755353" y="2281945"/>
            <a:ext cx="686347" cy="686348"/>
          </a:xfrm>
          <a:prstGeom prst="line">
            <a:avLst/>
          </a:prstGeom>
          <a:ln w="76200">
            <a:solidFill>
              <a:srgbClr val="535353"/>
            </a:solidFill>
            <a:miter lim="400000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Shape 181"/>
          <p:cNvSpPr/>
          <p:nvPr/>
        </p:nvSpPr>
        <p:spPr>
          <a:xfrm>
            <a:off x="151853" y="2281945"/>
            <a:ext cx="686348" cy="686348"/>
          </a:xfrm>
          <a:prstGeom prst="line">
            <a:avLst/>
          </a:prstGeom>
          <a:ln w="76200">
            <a:solidFill>
              <a:srgbClr val="53535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Shape 182"/>
          <p:cNvSpPr/>
          <p:nvPr>
            <p:ph type="title"/>
          </p:nvPr>
        </p:nvSpPr>
        <p:spPr>
          <a:xfrm>
            <a:off x="2046460" y="834161"/>
            <a:ext cx="5051080" cy="1143004"/>
          </a:xfrm>
          <a:prstGeom prst="rect">
            <a:avLst/>
          </a:prstGeom>
        </p:spPr>
        <p:txBody>
          <a:bodyPr lIns="0" tIns="0" rIns="0" bIns="0"/>
          <a:lstStyle>
            <a:lvl1pPr algn="l" defTabSz="795527">
              <a:defRPr b="1" sz="38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Your Product Canvas</a:t>
            </a:r>
          </a:p>
        </p:txBody>
      </p:sp>
      <p:sp>
        <p:nvSpPr>
          <p:cNvPr id="183" name="Shape 183"/>
          <p:cNvSpPr/>
          <p:nvPr/>
        </p:nvSpPr>
        <p:spPr>
          <a:xfrm>
            <a:off x="5621834" y="2281945"/>
            <a:ext cx="686347" cy="686348"/>
          </a:xfrm>
          <a:prstGeom prst="line">
            <a:avLst/>
          </a:prstGeom>
          <a:ln w="76200">
            <a:solidFill>
              <a:srgbClr val="535353"/>
            </a:solidFill>
            <a:miter lim="400000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Shape 184"/>
          <p:cNvSpPr/>
          <p:nvPr/>
        </p:nvSpPr>
        <p:spPr>
          <a:xfrm>
            <a:off x="151853" y="4174245"/>
            <a:ext cx="686348" cy="686348"/>
          </a:xfrm>
          <a:prstGeom prst="line">
            <a:avLst/>
          </a:prstGeom>
          <a:ln w="76200">
            <a:solidFill>
              <a:srgbClr val="535353"/>
            </a:solidFill>
            <a:miter lim="400000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Shape 185"/>
          <p:cNvSpPr/>
          <p:nvPr/>
        </p:nvSpPr>
        <p:spPr>
          <a:xfrm>
            <a:off x="2755353" y="4174245"/>
            <a:ext cx="686347" cy="686348"/>
          </a:xfrm>
          <a:prstGeom prst="line">
            <a:avLst/>
          </a:prstGeom>
          <a:ln w="76200">
            <a:solidFill>
              <a:srgbClr val="535353"/>
            </a:solidFill>
            <a:miter lim="400000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Shape 186"/>
          <p:cNvSpPr/>
          <p:nvPr/>
        </p:nvSpPr>
        <p:spPr>
          <a:xfrm>
            <a:off x="5790653" y="4174245"/>
            <a:ext cx="686347" cy="686348"/>
          </a:xfrm>
          <a:prstGeom prst="line">
            <a:avLst/>
          </a:prstGeom>
          <a:ln w="76200">
            <a:solidFill>
              <a:srgbClr val="535353"/>
            </a:solidFill>
            <a:miter lim="400000"/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